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4" r:id="rId2"/>
  </p:sldMasterIdLst>
  <p:notesMasterIdLst>
    <p:notesMasterId r:id="rId15"/>
  </p:notesMasterIdLst>
  <p:handoutMasterIdLst>
    <p:handoutMasterId r:id="rId16"/>
  </p:handoutMasterIdLst>
  <p:sldIdLst>
    <p:sldId id="369" r:id="rId3"/>
    <p:sldId id="368" r:id="rId4"/>
    <p:sldId id="371" r:id="rId5"/>
    <p:sldId id="384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58" userDrawn="1">
          <p15:clr>
            <a:srgbClr val="A4A3A4"/>
          </p15:clr>
        </p15:guide>
        <p15:guide id="2" orient="horz" pos="799" userDrawn="1">
          <p15:clr>
            <a:srgbClr val="A4A3A4"/>
          </p15:clr>
        </p15:guide>
        <p15:guide id="3" pos="56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464646"/>
    <a:srgbClr val="D20054"/>
    <a:srgbClr val="72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2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1666" y="62"/>
      </p:cViewPr>
      <p:guideLst>
        <p:guide pos="158"/>
        <p:guide orient="horz" pos="799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2EDD9-8487-475C-85A5-EB4FCB029D76}" type="datetimeFigureOut">
              <a:rPr lang="ko-KR" altLang="en-US" smtClean="0"/>
              <a:pPr/>
              <a:t>2021-10-15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C7427-C442-43A6-A48F-45F0693D247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587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D4F9C-4B34-4890-8104-AB4B0A55BE56}" type="datetimeFigureOut">
              <a:rPr lang="ko-KR" altLang="en-US" smtClean="0"/>
              <a:pPr/>
              <a:t>2021-10-15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537C-0A29-4F56-8BC3-47B36DFEA5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274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169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29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7582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725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136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551480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98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23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09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65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2021-10-15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251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2021-10-15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71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2021-10-15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63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14BFE-807B-4502-AE72-9759AB389969}" type="datetime1">
              <a:rPr lang="ko-KR" altLang="en-US" smtClean="0"/>
              <a:pPr/>
              <a:t>2021-10-15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5DBF6-2A23-40A8-A352-8AAB4DFC94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24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07036-1D2C-45DB-9554-00C5AD96719C}" type="datetimeFigureOut">
              <a:rPr lang="ko-KR" altLang="en-US" smtClean="0"/>
              <a:pPr/>
              <a:t>2021-10-15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42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625557" y="1787802"/>
            <a:ext cx="7926778" cy="45719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134280"/>
            <a:ext cx="9143999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 b="1"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o-KR" altLang="en-US" sz="3000" dirty="0"/>
              <a:t>사업계획서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340" y="2134348"/>
            <a:ext cx="1975944" cy="1663295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987152"/>
              </p:ext>
            </p:extLst>
          </p:nvPr>
        </p:nvGraphicFramePr>
        <p:xfrm>
          <a:off x="2212785" y="4230272"/>
          <a:ext cx="4718431" cy="1700968"/>
        </p:xfrm>
        <a:graphic>
          <a:graphicData uri="http://schemas.openxmlformats.org/drawingml/2006/table">
            <a:tbl>
              <a:tblPr/>
              <a:tblGrid>
                <a:gridCol w="156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9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52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기업명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2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대표자 성명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2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사업아이템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2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지원 센터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b="1" i="0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148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국내외 사업화 세부전략</a:t>
            </a:r>
            <a:endParaRPr lang="en-US" altLang="ko-KR" b="1" dirty="0"/>
          </a:p>
        </p:txBody>
      </p:sp>
      <p:sp>
        <p:nvSpPr>
          <p:cNvPr id="2" name="직사각형 1"/>
          <p:cNvSpPr/>
          <p:nvPr/>
        </p:nvSpPr>
        <p:spPr>
          <a:xfrm>
            <a:off x="90476" y="145501"/>
            <a:ext cx="1954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III. </a:t>
            </a:r>
            <a:r>
              <a:rPr lang="ko-KR" altLang="en-US" sz="2000" b="1" dirty="0">
                <a:latin typeface="+mj-lt"/>
              </a:rPr>
              <a:t>사업화 전략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494049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 및 경쟁사 현황 분석 결과를 </a:t>
                      </a:r>
                      <a:r>
                        <a:rPr lang="ko-KR" altLang="en-US" sz="1000" b="1" i="0" u="none" kern="0" spc="0" baseline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토대로 시장 진입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전략 서술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글로벌 진출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해외법인 설립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수출 계획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해외서비스 </a:t>
                      </a:r>
                      <a:r>
                        <a:rPr lang="ko-KR" altLang="en-US" sz="1000" b="1" i="0" u="none" kern="0" spc="0" baseline="0" dirty="0" err="1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런칭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실적 및 계획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「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IBK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창공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創工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프로그램」을 통한 사업화 전략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발전 가능성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27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2. </a:t>
            </a:r>
            <a:r>
              <a:rPr lang="ko-KR" altLang="en-US" b="1" dirty="0"/>
              <a:t>수익 모델</a:t>
            </a:r>
            <a:endParaRPr lang="en-US" altLang="ko-KR" b="1" dirty="0"/>
          </a:p>
        </p:txBody>
      </p:sp>
      <p:sp>
        <p:nvSpPr>
          <p:cNvPr id="2" name="직사각형 1"/>
          <p:cNvSpPr/>
          <p:nvPr/>
        </p:nvSpPr>
        <p:spPr>
          <a:xfrm>
            <a:off x="90476" y="145501"/>
            <a:ext cx="1954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III. </a:t>
            </a:r>
            <a:r>
              <a:rPr lang="ko-KR" altLang="en-US" sz="2000" b="1" dirty="0">
                <a:latin typeface="+mj-lt"/>
              </a:rPr>
              <a:t>사업화 전략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 경쟁력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기술 우위를 바탕으로 한 수익모델 및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예상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매출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 점유율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국내외 목표 시장 및 </a:t>
                      </a:r>
                      <a:r>
                        <a:rPr lang="ko-KR" altLang="en-US" sz="1000" b="1" i="0" u="none" kern="0" spc="0" baseline="0" dirty="0" err="1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고객군과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그에 따른 수익창출 가능성 등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자금 확보 가능성 및 계획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530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3. </a:t>
            </a:r>
            <a:r>
              <a:rPr lang="ko-KR" altLang="en-US" b="1" dirty="0"/>
              <a:t>향후 추진계획</a:t>
            </a:r>
            <a:endParaRPr lang="en-US" altLang="ko-KR" b="1" dirty="0"/>
          </a:p>
        </p:txBody>
      </p:sp>
      <p:sp>
        <p:nvSpPr>
          <p:cNvPr id="2" name="직사각형 1"/>
          <p:cNvSpPr/>
          <p:nvPr/>
        </p:nvSpPr>
        <p:spPr>
          <a:xfrm>
            <a:off x="90476" y="145501"/>
            <a:ext cx="1954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III. </a:t>
            </a:r>
            <a:r>
              <a:rPr lang="ko-KR" altLang="en-US" sz="2000" b="1" dirty="0">
                <a:latin typeface="+mj-lt"/>
              </a:rPr>
              <a:t>사업화 전략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952834"/>
              </p:ext>
            </p:extLst>
          </p:nvPr>
        </p:nvGraphicFramePr>
        <p:xfrm>
          <a:off x="263946" y="1659432"/>
          <a:ext cx="8733749" cy="157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7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881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7915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세부 추진내용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300" dirty="0"/>
                    </a:p>
                    <a:p>
                      <a:pPr algn="ctr" latinLnBrk="1"/>
                      <a:r>
                        <a:rPr lang="ko-KR" altLang="en-US" sz="1200" dirty="0"/>
                        <a:t>수행기관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추진기간</a:t>
                      </a:r>
                      <a:r>
                        <a:rPr lang="en-US" altLang="ko-KR" sz="1200" dirty="0"/>
                        <a:t>(</a:t>
                      </a:r>
                      <a:r>
                        <a:rPr lang="ko-KR" altLang="en-US" sz="1200" dirty="0"/>
                        <a:t>월</a:t>
                      </a:r>
                      <a:r>
                        <a:rPr lang="en-US" altLang="ko-KR" sz="1200" dirty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300" dirty="0"/>
                    </a:p>
                    <a:p>
                      <a:pPr algn="ctr" latinLnBrk="1"/>
                      <a:r>
                        <a:rPr lang="ko-KR" altLang="en-US" sz="1200" dirty="0"/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1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‘22.</a:t>
                      </a:r>
                    </a:p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2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4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5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6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8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9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10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11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12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15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r>
                        <a:rPr lang="ko-KR" altLang="en-US" sz="1200" dirty="0"/>
                        <a:t>차년도</a:t>
                      </a:r>
                      <a:endParaRPr lang="en-US" altLang="ko-K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150">
                <a:tc vMerge="1"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150">
                <a:tc vMerge="1"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3860" y="1262585"/>
            <a:ext cx="4863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[</a:t>
            </a:r>
            <a:r>
              <a:rPr lang="ko-KR" altLang="en-US" sz="1400" b="1" dirty="0"/>
              <a:t>추진 계획</a:t>
            </a:r>
            <a:r>
              <a:rPr lang="en-US" altLang="ko-KR" sz="1400" b="1" dirty="0"/>
              <a:t>]</a:t>
            </a:r>
            <a:endParaRPr lang="ko-KR" altLang="en-US" sz="1400" b="1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연도별 매출 및 고용창출 목표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 확대 및 글로벌 진출 계획 등 구체적인 계획이 있을 시에만 작성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연도 추가 가능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2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2" name="제목 1"/>
          <p:cNvSpPr txBox="1">
            <a:spLocks/>
          </p:cNvSpPr>
          <p:nvPr/>
        </p:nvSpPr>
        <p:spPr>
          <a:xfrm>
            <a:off x="247981" y="112549"/>
            <a:ext cx="3679205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000" b="1" dirty="0"/>
              <a:t>목 차</a:t>
            </a:r>
            <a:endParaRPr lang="ko-KR" altLang="en-US" sz="2000" b="1" dirty="0">
              <a:latin typeface="+mn-lt"/>
              <a:ea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72883" y="955388"/>
            <a:ext cx="378651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b="1" dirty="0"/>
              <a:t>I. </a:t>
            </a:r>
            <a:r>
              <a:rPr lang="ko-KR" altLang="en-US" b="1" dirty="0"/>
              <a:t>기업개요 및 현황</a:t>
            </a:r>
            <a:endParaRPr lang="en-US" altLang="ko-KR" b="1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1. </a:t>
            </a:r>
            <a:r>
              <a:rPr lang="ko-KR" altLang="en-US" sz="1600" dirty="0"/>
              <a:t>개요 및 연혁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2. </a:t>
            </a:r>
            <a:r>
              <a:rPr lang="ko-KR" altLang="en-US" sz="1600" dirty="0"/>
              <a:t>조직 및 직원 현황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3. </a:t>
            </a:r>
            <a:r>
              <a:rPr lang="ko-KR" altLang="en-US" sz="1600" dirty="0"/>
              <a:t>신청동기 및 배경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endParaRPr lang="en-US" altLang="ko-KR" sz="600" b="1" dirty="0"/>
          </a:p>
          <a:p>
            <a:pPr>
              <a:lnSpc>
                <a:spcPts val="2400"/>
              </a:lnSpc>
            </a:pPr>
            <a:r>
              <a:rPr lang="en-US" altLang="ko-KR" b="1" dirty="0"/>
              <a:t>II. </a:t>
            </a:r>
            <a:r>
              <a:rPr lang="ko-KR" altLang="en-US" b="1" dirty="0"/>
              <a:t>시장분석 및 기술의 특성 </a:t>
            </a:r>
            <a:endParaRPr lang="en-US" altLang="ko-KR" b="1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1. </a:t>
            </a:r>
            <a:r>
              <a:rPr lang="ko-KR" altLang="en-US" sz="1600" dirty="0"/>
              <a:t>시장규모 및 문제점</a:t>
            </a:r>
            <a:r>
              <a:rPr lang="en-US" altLang="ko-KR" sz="1600" dirty="0"/>
              <a:t>  </a:t>
            </a:r>
          </a:p>
          <a:p>
            <a:pPr>
              <a:lnSpc>
                <a:spcPts val="2400"/>
              </a:lnSpc>
            </a:pPr>
            <a:r>
              <a:rPr lang="en-US" altLang="ko-KR" sz="1600" dirty="0"/>
              <a:t>  2. </a:t>
            </a:r>
            <a:r>
              <a:rPr lang="ko-KR" altLang="en-US" sz="1600" dirty="0"/>
              <a:t>사업아이템 기술개발 요약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3. </a:t>
            </a:r>
            <a:r>
              <a:rPr lang="ko-KR" altLang="en-US" sz="1600" dirty="0"/>
              <a:t>사업아이템 세부 내용 및 목표 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4. </a:t>
            </a:r>
            <a:r>
              <a:rPr lang="ko-KR" altLang="en-US" sz="1600" dirty="0"/>
              <a:t>사업아이템의 차별성</a:t>
            </a:r>
            <a:r>
              <a:rPr lang="ko-KR" altLang="en-US" sz="1600" b="1" dirty="0"/>
              <a:t> </a:t>
            </a:r>
            <a:endParaRPr lang="en-US" altLang="ko-KR" sz="1600" b="1" dirty="0"/>
          </a:p>
          <a:p>
            <a:pPr>
              <a:lnSpc>
                <a:spcPts val="2400"/>
              </a:lnSpc>
            </a:pPr>
            <a:endParaRPr lang="en-US" altLang="ko-KR" dirty="0"/>
          </a:p>
        </p:txBody>
      </p:sp>
      <p:sp>
        <p:nvSpPr>
          <p:cNvPr id="14" name="직사각형 13"/>
          <p:cNvSpPr/>
          <p:nvPr/>
        </p:nvSpPr>
        <p:spPr>
          <a:xfrm>
            <a:off x="4865942" y="978720"/>
            <a:ext cx="35760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b="1" dirty="0"/>
              <a:t>III. </a:t>
            </a:r>
            <a:r>
              <a:rPr lang="ko-KR" altLang="en-US" b="1" dirty="0"/>
              <a:t>사업화 전략</a:t>
            </a:r>
            <a:endParaRPr lang="en-US" altLang="ko-KR" b="1" dirty="0"/>
          </a:p>
          <a:p>
            <a:pPr lvl="0">
              <a:lnSpc>
                <a:spcPts val="2400"/>
              </a:lnSpc>
            </a:pPr>
            <a:r>
              <a:rPr lang="en-US" altLang="ko-KR" sz="1600" dirty="0">
                <a:solidFill>
                  <a:prstClr val="black"/>
                </a:solidFill>
              </a:rPr>
              <a:t>   1. </a:t>
            </a:r>
            <a:r>
              <a:rPr lang="ko-KR" altLang="en-US" sz="1600" dirty="0">
                <a:solidFill>
                  <a:prstClr val="black"/>
                </a:solidFill>
              </a:rPr>
              <a:t>국내외 사업화 세부계획</a:t>
            </a:r>
            <a:endParaRPr lang="en-US" altLang="ko-KR" sz="1600" dirty="0">
              <a:solidFill>
                <a:prstClr val="black"/>
              </a:solidFill>
            </a:endParaRPr>
          </a:p>
          <a:p>
            <a:pPr lvl="0">
              <a:lnSpc>
                <a:spcPts val="2400"/>
              </a:lnSpc>
            </a:pPr>
            <a:r>
              <a:rPr lang="en-US" altLang="ko-KR" sz="1600" dirty="0">
                <a:solidFill>
                  <a:prstClr val="black"/>
                </a:solidFill>
              </a:rPr>
              <a:t>   2. </a:t>
            </a:r>
            <a:r>
              <a:rPr lang="ko-KR" altLang="en-US" sz="1600" dirty="0">
                <a:solidFill>
                  <a:prstClr val="black"/>
                </a:solidFill>
              </a:rPr>
              <a:t>수익모델</a:t>
            </a:r>
            <a:endParaRPr lang="en-US" altLang="ko-KR" sz="1600" dirty="0">
              <a:solidFill>
                <a:prstClr val="black"/>
              </a:solidFill>
            </a:endParaRPr>
          </a:p>
          <a:p>
            <a:pPr>
              <a:lnSpc>
                <a:spcPts val="2400"/>
              </a:lnSpc>
            </a:pPr>
            <a:r>
              <a:rPr lang="en-US" altLang="ko-KR" sz="1600" dirty="0">
                <a:solidFill>
                  <a:prstClr val="black"/>
                </a:solidFill>
              </a:rPr>
              <a:t>   3. </a:t>
            </a:r>
            <a:r>
              <a:rPr lang="ko-KR" altLang="en-US" sz="1600" dirty="0"/>
              <a:t>향후 추진계획</a:t>
            </a:r>
            <a:endParaRPr lang="en-US" altLang="ko-KR" sz="16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36271"/>
              </p:ext>
            </p:extLst>
          </p:nvPr>
        </p:nvGraphicFramePr>
        <p:xfrm>
          <a:off x="228601" y="4873752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사업계획서는 최대 </a:t>
                      </a:r>
                      <a:r>
                        <a:rPr lang="en-US" altLang="ko-KR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</a:rPr>
                        <a:t>25</a:t>
                      </a:r>
                      <a:r>
                        <a:rPr lang="ko-KR" altLang="en-US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페이지를 넘지 않도록 작성하시기 바랍니다</a:t>
                      </a:r>
                      <a:r>
                        <a:rPr lang="en-US" altLang="ko-KR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100" b="1" i="0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각 페이지 하단의 </a:t>
                      </a:r>
                      <a:r>
                        <a:rPr lang="en-US" altLang="ko-KR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작성요령</a:t>
                      </a:r>
                      <a:r>
                        <a:rPr lang="en-US" altLang="ko-KR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](</a:t>
                      </a:r>
                      <a:r>
                        <a:rPr lang="ko-KR" altLang="en-US" sz="1100" b="1" i="0" kern="0" spc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파랑색</a:t>
                      </a:r>
                      <a:r>
                        <a:rPr lang="ko-KR" altLang="en-US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 글씨</a:t>
                      </a:r>
                      <a:r>
                        <a:rPr lang="en-US" altLang="ko-KR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은 모두 삭제하여 제출 바랍니다</a:t>
                      </a:r>
                      <a:r>
                        <a:rPr lang="en-US" altLang="ko-KR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ko-KR" altLang="en-US" sz="1100" b="1" i="0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신청서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사업계획서 및 기타 제출자료는 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PDF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로 변환 후 압축하여 제출해 주시기 바랍니다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(‘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기업명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.zip’, 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최대 용량 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</a:rPr>
                        <a:t>10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MB 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이내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)</a:t>
                      </a:r>
                      <a:endParaRPr lang="ko-KR" altLang="en-US" sz="1000" b="1" i="0" u="none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68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247980" y="112549"/>
            <a:ext cx="6188446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+mn-lt"/>
                <a:ea typeface="+mn-ea"/>
              </a:rPr>
              <a:t>I. </a:t>
            </a:r>
            <a:r>
              <a:rPr lang="ko-KR" altLang="en-US" sz="2000" b="1" dirty="0"/>
              <a:t>기업개요 및 현황</a:t>
            </a:r>
            <a:endParaRPr lang="en-US" altLang="ko-KR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개요 및 연혁</a:t>
            </a: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409563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247980" y="112549"/>
            <a:ext cx="6188446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+mn-lt"/>
                <a:ea typeface="+mn-ea"/>
              </a:rPr>
              <a:t>I. </a:t>
            </a:r>
            <a:r>
              <a:rPr lang="ko-KR" altLang="en-US" sz="2000" b="1" dirty="0"/>
              <a:t>기업개요 및 현황</a:t>
            </a:r>
            <a:endParaRPr lang="en-US" altLang="ko-KR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2. </a:t>
            </a:r>
            <a:r>
              <a:rPr lang="ko-KR" altLang="en-US" b="1" dirty="0"/>
              <a:t>조직 및 직원 현황</a:t>
            </a:r>
            <a:endParaRPr lang="en-US" altLang="ko-KR" b="1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568336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조직도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상근 직원 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(4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대 보험 가입자 기준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)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현황</a:t>
                      </a:r>
                      <a:endParaRPr lang="en-US" altLang="ko-KR" sz="1000" b="1" i="0" u="none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구성원 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대표자 포함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의 사업 관련 역량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전문성</a:t>
                      </a:r>
                      <a:endParaRPr lang="en-US" altLang="ko-KR" sz="1000" b="1" i="0" u="none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인력 구성의 적정성 등 기술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25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247980" y="112549"/>
            <a:ext cx="6188446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+mn-lt"/>
                <a:ea typeface="+mn-ea"/>
              </a:rPr>
              <a:t>I. </a:t>
            </a:r>
            <a:r>
              <a:rPr lang="ko-KR" altLang="en-US" sz="2000" b="1" dirty="0"/>
              <a:t>기업개요 및 현황</a:t>
            </a:r>
            <a:endParaRPr lang="en-US" altLang="ko-KR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3. </a:t>
            </a:r>
            <a:r>
              <a:rPr lang="ko-KR" altLang="en-US" b="1" dirty="0"/>
              <a:t>신청동기 및 배경</a:t>
            </a:r>
            <a:endParaRPr lang="en-US" altLang="ko-KR" b="1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76427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「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IBK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창공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創工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00" b="1" i="0" u="none" kern="0" spc="0" baseline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」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신청 동기 및 바라는 점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사업 現 성장방향과 「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IBK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창공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創工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」 졸업 후 목표 및 발전방향 등</a:t>
                      </a:r>
                      <a:endParaRPr lang="ko-KR" altLang="en-US" sz="1000" b="1" i="0" u="none" kern="0" spc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133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시장규모 및 문제점</a:t>
            </a:r>
            <a:endParaRPr lang="en-US" altLang="ko-KR" b="1" dirty="0"/>
          </a:p>
        </p:txBody>
      </p:sp>
      <p:sp>
        <p:nvSpPr>
          <p:cNvPr id="11" name="직사각형 10"/>
          <p:cNvSpPr/>
          <p:nvPr/>
        </p:nvSpPr>
        <p:spPr>
          <a:xfrm>
            <a:off x="168235" y="145501"/>
            <a:ext cx="3425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II. </a:t>
            </a:r>
            <a:r>
              <a:rPr lang="ko-KR" altLang="en-US" sz="2000" b="1" dirty="0">
                <a:latin typeface="+mj-lt"/>
              </a:rPr>
              <a:t>시장분석 및 기술의 특성 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개발하고자 하는 기술의 국내외 현황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문제점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 err="1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니즈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등을 통해 기술개발의 추진배경을 서술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인용한 경우 출처 명기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해당 시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주력 제품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서비스 및 기술과 직접적 경쟁관계에 있는 국내외 기업 동향 등 서술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827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2. </a:t>
            </a:r>
            <a:r>
              <a:rPr lang="ko-KR" altLang="en-US" b="1" dirty="0"/>
              <a:t>사업아이템 기술개발 요약</a:t>
            </a:r>
            <a:endParaRPr lang="en-US" altLang="ko-KR" b="1" dirty="0"/>
          </a:p>
        </p:txBody>
      </p:sp>
      <p:sp>
        <p:nvSpPr>
          <p:cNvPr id="11" name="직사각형 10"/>
          <p:cNvSpPr/>
          <p:nvPr/>
        </p:nvSpPr>
        <p:spPr>
          <a:xfrm>
            <a:off x="168235" y="145501"/>
            <a:ext cx="3425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II. </a:t>
            </a:r>
            <a:r>
              <a:rPr lang="ko-KR" altLang="en-US" sz="2000" b="1" dirty="0">
                <a:latin typeface="+mj-lt"/>
              </a:rPr>
              <a:t>시장분석 및 기술의 특성 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문제점에 대한 해결방안을 핵심적으로 요약 제시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그림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도표 등 이용 가능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b="1" i="0" u="none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403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3. </a:t>
            </a:r>
            <a:r>
              <a:rPr lang="ko-KR" altLang="en-US" b="1" dirty="0"/>
              <a:t>사업아이템 세부 내용 및 목표</a:t>
            </a:r>
            <a:endParaRPr lang="en-US" altLang="ko-KR" b="1" dirty="0"/>
          </a:p>
        </p:txBody>
      </p:sp>
      <p:sp>
        <p:nvSpPr>
          <p:cNvPr id="11" name="직사각형 10"/>
          <p:cNvSpPr/>
          <p:nvPr/>
        </p:nvSpPr>
        <p:spPr>
          <a:xfrm>
            <a:off x="168235" y="145501"/>
            <a:ext cx="3425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II. </a:t>
            </a:r>
            <a:r>
              <a:rPr lang="ko-KR" altLang="en-US" sz="2000" b="1" dirty="0">
                <a:latin typeface="+mj-lt"/>
              </a:rPr>
              <a:t>시장분석 및 기술의 특성 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개발하고자 하는 주요 핵심기술을 개발단계별로 내용 기재 및 진척도 기술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기술의 </a:t>
                      </a:r>
                      <a:r>
                        <a:rPr lang="ko-KR" altLang="en-US" sz="1000" b="1" i="0" u="none" kern="0" spc="0" baseline="0" dirty="0" err="1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파급력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시장확대 가능성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언급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49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4. </a:t>
            </a:r>
            <a:r>
              <a:rPr lang="ko-KR" altLang="en-US" b="1" dirty="0"/>
              <a:t>사업아이템의 차별성</a:t>
            </a:r>
            <a:endParaRPr lang="en-US" altLang="ko-KR" b="1" dirty="0"/>
          </a:p>
        </p:txBody>
      </p:sp>
      <p:sp>
        <p:nvSpPr>
          <p:cNvPr id="11" name="직사각형 10"/>
          <p:cNvSpPr/>
          <p:nvPr/>
        </p:nvSpPr>
        <p:spPr>
          <a:xfrm>
            <a:off x="168235" y="145501"/>
            <a:ext cx="3425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II. </a:t>
            </a:r>
            <a:r>
              <a:rPr lang="ko-KR" altLang="en-US" sz="2000" b="1" dirty="0">
                <a:latin typeface="+mj-lt"/>
              </a:rPr>
              <a:t>시장분석 및 기술의 특성 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914817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제품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서비스 및 기술의 독창성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차별성 및 우수성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유사기술 존재 여부 및 존재 시 기술 우위성 비교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기술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유출 방지 대책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및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사업아이템 관련 준비사항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선행연구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기술이전 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기재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194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574</Words>
  <Application>Microsoft Office PowerPoint</Application>
  <PresentationFormat>화면 슬라이드 쇼(4:3)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맑은 고딕</vt:lpstr>
      <vt:lpstr>Arial</vt:lpstr>
      <vt:lpstr>Office 테마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changgong</dc:creator>
  <cp:lastModifiedBy>Ryu Geun Chang</cp:lastModifiedBy>
  <cp:revision>291</cp:revision>
  <cp:lastPrinted>2019-01-22T13:40:41Z</cp:lastPrinted>
  <dcterms:created xsi:type="dcterms:W3CDTF">2014-11-17T07:06:10Z</dcterms:created>
  <dcterms:modified xsi:type="dcterms:W3CDTF">2021-10-15T06:50:52Z</dcterms:modified>
</cp:coreProperties>
</file>